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43"/>
  </p:normalViewPr>
  <p:slideViewPr>
    <p:cSldViewPr snapToGrid="0" snapToObjects="1">
      <p:cViewPr>
        <p:scale>
          <a:sx n="90" d="100"/>
          <a:sy n="90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E9F6-B1F0-BF4F-9723-0CAA52E8A7A6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7D9AD-12ED-9948-8A45-B88A783DB9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646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E9F6-B1F0-BF4F-9723-0CAA52E8A7A6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7D9AD-12ED-9948-8A45-B88A783DB9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25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E9F6-B1F0-BF4F-9723-0CAA52E8A7A6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7D9AD-12ED-9948-8A45-B88A783DB9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548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E9F6-B1F0-BF4F-9723-0CAA52E8A7A6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7D9AD-12ED-9948-8A45-B88A783DB9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67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E9F6-B1F0-BF4F-9723-0CAA52E8A7A6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7D9AD-12ED-9948-8A45-B88A783DB9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06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E9F6-B1F0-BF4F-9723-0CAA52E8A7A6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7D9AD-12ED-9948-8A45-B88A783DB9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640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E9F6-B1F0-BF4F-9723-0CAA52E8A7A6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7D9AD-12ED-9948-8A45-B88A783DB9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807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E9F6-B1F0-BF4F-9723-0CAA52E8A7A6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7D9AD-12ED-9948-8A45-B88A783DB9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479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E9F6-B1F0-BF4F-9723-0CAA52E8A7A6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7D9AD-12ED-9948-8A45-B88A783DB9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12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E9F6-B1F0-BF4F-9723-0CAA52E8A7A6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7D9AD-12ED-9948-8A45-B88A783DB9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89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E9F6-B1F0-BF4F-9723-0CAA52E8A7A6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7D9AD-12ED-9948-8A45-B88A783DB9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50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BE9F6-B1F0-BF4F-9723-0CAA52E8A7A6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7D9AD-12ED-9948-8A45-B88A783DB9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123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llipse 33"/>
          <p:cNvSpPr/>
          <p:nvPr/>
        </p:nvSpPr>
        <p:spPr>
          <a:xfrm rot="19095357">
            <a:off x="1251616" y="980728"/>
            <a:ext cx="7105923" cy="4126774"/>
          </a:xfrm>
          <a:prstGeom prst="ellipse">
            <a:avLst/>
          </a:prstGeom>
          <a:solidFill>
            <a:srgbClr val="7030A0">
              <a:alpha val="50000"/>
            </a:srgbClr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 rot="2421638">
            <a:off x="3685709" y="964808"/>
            <a:ext cx="7253831" cy="4126774"/>
          </a:xfrm>
          <a:prstGeom prst="ellipse">
            <a:avLst/>
          </a:prstGeom>
          <a:solidFill>
            <a:srgbClr val="002060">
              <a:alpha val="50000"/>
            </a:srgbClr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1807610" y="3406739"/>
            <a:ext cx="8602483" cy="2921668"/>
          </a:xfrm>
          <a:prstGeom prst="ellipse">
            <a:avLst/>
          </a:prstGeom>
          <a:solidFill>
            <a:srgbClr val="0070C0">
              <a:alpha val="50000"/>
            </a:srgbClr>
          </a:solidFill>
          <a:ln w="57150">
            <a:solidFill>
              <a:srgbClr val="0070C0"/>
            </a:solidFill>
            <a:prstDash val="lg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242137" y="2236458"/>
            <a:ext cx="5458338" cy="11918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MT" charset="0"/>
                <a:ea typeface="Gill Sans MT" charset="0"/>
                <a:cs typeface="Gill Sans MT" charset="0"/>
              </a:rPr>
              <a:t>Les </a:t>
            </a:r>
            <a:r>
              <a:rPr lang="fr-FR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MT" charset="0"/>
                <a:ea typeface="Gill Sans MT" charset="0"/>
                <a:cs typeface="Gill Sans MT" charset="0"/>
              </a:rPr>
              <a:t>facteurs</a:t>
            </a:r>
            <a:r>
              <a:rPr lang="fr-FR" sz="3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MT" charset="0"/>
                <a:ea typeface="Gill Sans MT" charset="0"/>
                <a:cs typeface="Gill Sans MT" charset="0"/>
              </a:rPr>
              <a:t> d’une </a:t>
            </a:r>
            <a:r>
              <a:rPr lang="fr-FR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MT" charset="0"/>
                <a:ea typeface="Gill Sans MT" charset="0"/>
                <a:cs typeface="Gill Sans MT" charset="0"/>
              </a:rPr>
              <a:t>puissance</a:t>
            </a:r>
            <a:r>
              <a:rPr lang="fr-FR" sz="3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MT" charset="0"/>
                <a:ea typeface="Gill Sans MT" charset="0"/>
                <a:cs typeface="Gill Sans MT" charset="0"/>
              </a:rPr>
              <a:t> </a:t>
            </a:r>
            <a:r>
              <a:rPr lang="fr-FR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MT" charset="0"/>
                <a:ea typeface="Gill Sans MT" charset="0"/>
                <a:cs typeface="Gill Sans MT" charset="0"/>
              </a:rPr>
              <a:t>maritime</a:t>
            </a:r>
            <a:endParaRPr lang="fr-FR" sz="32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573638" y="797158"/>
            <a:ext cx="2795337" cy="7150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  <a:latin typeface="Gill Sans MT" charset="0"/>
                <a:ea typeface="Gill Sans MT" charset="0"/>
                <a:cs typeface="Gill Sans MT" charset="0"/>
              </a:rPr>
              <a:t>La flotte commerciale et militaire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159302" y="4510029"/>
            <a:ext cx="2414336" cy="102155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  <a:latin typeface="Gill Sans MT" charset="0"/>
                <a:ea typeface="Gill Sans MT" charset="0"/>
                <a:cs typeface="Gill Sans MT" charset="0"/>
              </a:rPr>
              <a:t>La  place dans  la maritimisation de l’économie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368975" y="4510029"/>
            <a:ext cx="2830102" cy="7150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  <a:latin typeface="Gill Sans MT" charset="0"/>
                <a:ea typeface="Gill Sans MT" charset="0"/>
                <a:cs typeface="Gill Sans MT" charset="0"/>
              </a:rPr>
              <a:t>La capacité à protéger ses intérêts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729644" y="4852457"/>
            <a:ext cx="6656913" cy="1262118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1479548"/>
              </a:avLst>
            </a:prstTxWarp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effectLst>
                  <a:glow rad="63500">
                    <a:srgbClr val="0070C0">
                      <a:alpha val="40000"/>
                    </a:srgbClr>
                  </a:glow>
                </a:effectLst>
              </a:rPr>
              <a:t>DIMENSION SPATIALE</a:t>
            </a:r>
          </a:p>
        </p:txBody>
      </p:sp>
      <p:cxnSp>
        <p:nvCxnSpPr>
          <p:cNvPr id="18" name="Connecteur en arc 17"/>
          <p:cNvCxnSpPr>
            <a:stCxn id="2" idx="0"/>
            <a:endCxn id="7" idx="2"/>
          </p:cNvCxnSpPr>
          <p:nvPr/>
        </p:nvCxnSpPr>
        <p:spPr>
          <a:xfrm rot="5400000" flipH="1" flipV="1">
            <a:off x="5609201" y="1874353"/>
            <a:ext cx="724211" cy="1"/>
          </a:xfrm>
          <a:prstGeom prst="curvedConnector3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necteur en arc 25"/>
          <p:cNvCxnSpPr>
            <a:stCxn id="8" idx="0"/>
            <a:endCxn id="2" idx="2"/>
          </p:cNvCxnSpPr>
          <p:nvPr/>
        </p:nvCxnSpPr>
        <p:spPr>
          <a:xfrm rot="5400000" flipH="1" flipV="1">
            <a:off x="4128011" y="2666734"/>
            <a:ext cx="1081755" cy="2604836"/>
          </a:xfrm>
          <a:prstGeom prst="curvedConnector3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onnecteur en arc 27"/>
          <p:cNvCxnSpPr>
            <a:stCxn id="9" idx="0"/>
            <a:endCxn id="2" idx="2"/>
          </p:cNvCxnSpPr>
          <p:nvPr/>
        </p:nvCxnSpPr>
        <p:spPr>
          <a:xfrm rot="16200000" flipV="1">
            <a:off x="6836789" y="2562792"/>
            <a:ext cx="1081755" cy="2812720"/>
          </a:xfrm>
          <a:prstGeom prst="curvedConnector3">
            <a:avLst>
              <a:gd name="adj1" fmla="val 50000"/>
            </a:avLst>
          </a:prstGeom>
          <a:ln w="5715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 rot="18426068">
            <a:off x="803270" y="2216735"/>
            <a:ext cx="5479675" cy="126211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348248"/>
              </a:avLst>
            </a:prstTxWarp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effectLst>
                  <a:glow rad="63500">
                    <a:srgbClr val="7030A0">
                      <a:alpha val="40000"/>
                    </a:srgbClr>
                  </a:glow>
                </a:effectLst>
              </a:rPr>
              <a:t>DIMENSION ECONOMIQUE</a:t>
            </a:r>
          </a:p>
        </p:txBody>
      </p:sp>
      <p:sp>
        <p:nvSpPr>
          <p:cNvPr id="39" name="ZoneTexte 38"/>
          <p:cNvSpPr txBox="1"/>
          <p:nvPr/>
        </p:nvSpPr>
        <p:spPr>
          <a:xfrm rot="3097489">
            <a:off x="5902723" y="2216735"/>
            <a:ext cx="5465812" cy="126211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348248"/>
              </a:avLst>
            </a:prstTxWarp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</a:effectLst>
              </a:rPr>
              <a:t>DIMENSION MILITAIRE</a:t>
            </a:r>
          </a:p>
        </p:txBody>
      </p:sp>
    </p:spTree>
    <p:extLst>
      <p:ext uri="{BB962C8B-B14F-4D97-AF65-F5344CB8AC3E}">
        <p14:creationId xmlns:p14="http://schemas.microsoft.com/office/powerpoint/2010/main" val="112976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2" grpId="0" animBg="1"/>
      <p:bldP spid="7" grpId="0" animBg="1"/>
      <p:bldP spid="8" grpId="0" animBg="1"/>
      <p:bldP spid="9" grpId="0" animBg="1"/>
      <p:bldP spid="40" grpId="0"/>
      <p:bldP spid="37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llipse 33"/>
          <p:cNvSpPr/>
          <p:nvPr/>
        </p:nvSpPr>
        <p:spPr>
          <a:xfrm rot="19095357">
            <a:off x="1251616" y="980728"/>
            <a:ext cx="7105923" cy="4126774"/>
          </a:xfrm>
          <a:prstGeom prst="ellipse">
            <a:avLst/>
          </a:prstGeom>
          <a:solidFill>
            <a:srgbClr val="7030A0">
              <a:alpha val="50000"/>
            </a:srgbClr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 rot="2421638">
            <a:off x="3685709" y="964808"/>
            <a:ext cx="7253831" cy="4126774"/>
          </a:xfrm>
          <a:prstGeom prst="ellipse">
            <a:avLst/>
          </a:prstGeom>
          <a:solidFill>
            <a:srgbClr val="002060">
              <a:alpha val="50000"/>
            </a:srgbClr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1807610" y="3406739"/>
            <a:ext cx="8602483" cy="2921668"/>
          </a:xfrm>
          <a:prstGeom prst="ellipse">
            <a:avLst/>
          </a:prstGeom>
          <a:solidFill>
            <a:srgbClr val="0070C0">
              <a:alpha val="50000"/>
            </a:srgbClr>
          </a:solidFill>
          <a:ln w="57150">
            <a:solidFill>
              <a:srgbClr val="0070C0"/>
            </a:solidFill>
            <a:prstDash val="lg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242137" y="2236458"/>
            <a:ext cx="5458338" cy="11918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MT" charset="0"/>
                <a:ea typeface="Gill Sans MT" charset="0"/>
                <a:cs typeface="Gill Sans MT" charset="0"/>
              </a:rPr>
              <a:t>Les </a:t>
            </a:r>
            <a:r>
              <a:rPr lang="fr-FR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MT" charset="0"/>
                <a:ea typeface="Gill Sans MT" charset="0"/>
                <a:cs typeface="Gill Sans MT" charset="0"/>
              </a:rPr>
              <a:t>facteurs</a:t>
            </a:r>
            <a:r>
              <a:rPr lang="fr-FR" sz="3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MT" charset="0"/>
                <a:ea typeface="Gill Sans MT" charset="0"/>
                <a:cs typeface="Gill Sans MT" charset="0"/>
              </a:rPr>
              <a:t> d’une </a:t>
            </a:r>
            <a:r>
              <a:rPr lang="fr-FR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MT" charset="0"/>
                <a:ea typeface="Gill Sans MT" charset="0"/>
                <a:cs typeface="Gill Sans MT" charset="0"/>
              </a:rPr>
              <a:t>puissance</a:t>
            </a:r>
            <a:r>
              <a:rPr lang="fr-FR" sz="3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MT" charset="0"/>
                <a:ea typeface="Gill Sans MT" charset="0"/>
                <a:cs typeface="Gill Sans MT" charset="0"/>
              </a:rPr>
              <a:t> </a:t>
            </a:r>
            <a:r>
              <a:rPr lang="fr-FR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MT" charset="0"/>
                <a:ea typeface="Gill Sans MT" charset="0"/>
                <a:cs typeface="Gill Sans MT" charset="0"/>
              </a:rPr>
              <a:t>maritime</a:t>
            </a:r>
            <a:endParaRPr lang="fr-FR" sz="32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573638" y="797158"/>
            <a:ext cx="2795337" cy="7150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  <a:latin typeface="Gill Sans MT" charset="0"/>
                <a:ea typeface="Gill Sans MT" charset="0"/>
                <a:cs typeface="Gill Sans MT" charset="0"/>
              </a:rPr>
              <a:t>La flotte commerciale et militaire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159302" y="4510029"/>
            <a:ext cx="2414336" cy="102155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  <a:latin typeface="Gill Sans MT" charset="0"/>
                <a:ea typeface="Gill Sans MT" charset="0"/>
                <a:cs typeface="Gill Sans MT" charset="0"/>
              </a:rPr>
              <a:t>La  place dans  la maritimisation de l’économie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368975" y="4510029"/>
            <a:ext cx="2830102" cy="7150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  <a:latin typeface="Gill Sans MT" charset="0"/>
                <a:ea typeface="Gill Sans MT" charset="0"/>
                <a:cs typeface="Gill Sans MT" charset="0"/>
              </a:rPr>
              <a:t>La capacité à protéger ses intérêts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729644" y="4852457"/>
            <a:ext cx="6656913" cy="1262118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1479548"/>
              </a:avLst>
            </a:prstTxWarp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effectLst>
                  <a:glow rad="63500">
                    <a:srgbClr val="0070C0">
                      <a:alpha val="40000"/>
                    </a:srgbClr>
                  </a:glow>
                </a:effectLst>
              </a:rPr>
              <a:t>DIMENSION SPATIALE</a:t>
            </a:r>
          </a:p>
        </p:txBody>
      </p:sp>
      <p:sp>
        <p:nvSpPr>
          <p:cNvPr id="42" name="Ellipse 41"/>
          <p:cNvSpPr/>
          <p:nvPr/>
        </p:nvSpPr>
        <p:spPr>
          <a:xfrm>
            <a:off x="9328826" y="-38729"/>
            <a:ext cx="2813878" cy="1778074"/>
          </a:xfrm>
          <a:prstGeom prst="ellipse">
            <a:avLst/>
          </a:prstGeom>
          <a:solidFill>
            <a:srgbClr val="00B050">
              <a:alpha val="50000"/>
            </a:srgbClr>
          </a:solidFill>
          <a:ln w="57150">
            <a:solidFill>
              <a:srgbClr val="00B050"/>
            </a:solidFill>
            <a:prstDash val="lg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9570385" y="308323"/>
            <a:ext cx="2309221" cy="102155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  <a:latin typeface="Gill Sans MT" charset="0"/>
                <a:ea typeface="Gill Sans MT" charset="0"/>
                <a:cs typeface="Gill Sans MT" charset="0"/>
              </a:rPr>
              <a:t>La capacité à protéger l’environnement ?</a:t>
            </a:r>
          </a:p>
        </p:txBody>
      </p:sp>
      <p:cxnSp>
        <p:nvCxnSpPr>
          <p:cNvPr id="18" name="Connecteur en arc 17"/>
          <p:cNvCxnSpPr>
            <a:stCxn id="2" idx="0"/>
            <a:endCxn id="7" idx="2"/>
          </p:cNvCxnSpPr>
          <p:nvPr/>
        </p:nvCxnSpPr>
        <p:spPr>
          <a:xfrm rot="5400000" flipH="1" flipV="1">
            <a:off x="5609201" y="1874353"/>
            <a:ext cx="724211" cy="1"/>
          </a:xfrm>
          <a:prstGeom prst="curvedConnector3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necteur en arc 25"/>
          <p:cNvCxnSpPr>
            <a:stCxn id="8" idx="0"/>
            <a:endCxn id="2" idx="2"/>
          </p:cNvCxnSpPr>
          <p:nvPr/>
        </p:nvCxnSpPr>
        <p:spPr>
          <a:xfrm rot="5400000" flipH="1" flipV="1">
            <a:off x="4128011" y="2666734"/>
            <a:ext cx="1081755" cy="2604836"/>
          </a:xfrm>
          <a:prstGeom prst="curvedConnector3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onnecteur en arc 27"/>
          <p:cNvCxnSpPr>
            <a:stCxn id="9" idx="0"/>
            <a:endCxn id="2" idx="2"/>
          </p:cNvCxnSpPr>
          <p:nvPr/>
        </p:nvCxnSpPr>
        <p:spPr>
          <a:xfrm rot="16200000" flipV="1">
            <a:off x="6836789" y="2562792"/>
            <a:ext cx="1081755" cy="2812720"/>
          </a:xfrm>
          <a:prstGeom prst="curvedConnector3">
            <a:avLst>
              <a:gd name="adj1" fmla="val 50000"/>
            </a:avLst>
          </a:prstGeom>
          <a:ln w="5715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Connecteur en arc 30"/>
          <p:cNvCxnSpPr>
            <a:stCxn id="2" idx="3"/>
            <a:endCxn id="42" idx="4"/>
          </p:cNvCxnSpPr>
          <p:nvPr/>
        </p:nvCxnSpPr>
        <p:spPr>
          <a:xfrm flipV="1">
            <a:off x="8700475" y="1739345"/>
            <a:ext cx="2035290" cy="1093021"/>
          </a:xfrm>
          <a:prstGeom prst="curvedConnector2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149116" y="71950"/>
            <a:ext cx="2813878" cy="1778074"/>
          </a:xfrm>
          <a:prstGeom prst="ellipse">
            <a:avLst/>
          </a:prstGeom>
          <a:solidFill>
            <a:srgbClr val="C00000">
              <a:alpha val="50000"/>
            </a:srgbClr>
          </a:solidFill>
          <a:ln w="57150">
            <a:solidFill>
              <a:srgbClr val="C00000"/>
            </a:solidFill>
            <a:prstDash val="lg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en arc 19"/>
          <p:cNvCxnSpPr>
            <a:endCxn id="19" idx="4"/>
          </p:cNvCxnSpPr>
          <p:nvPr/>
        </p:nvCxnSpPr>
        <p:spPr>
          <a:xfrm rot="10800000">
            <a:off x="1556055" y="1850024"/>
            <a:ext cx="1686082" cy="1040836"/>
          </a:xfrm>
          <a:prstGeom prst="curvedConnector2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376796" y="414990"/>
            <a:ext cx="2309221" cy="102155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  <a:latin typeface="Gill Sans MT" charset="0"/>
                <a:ea typeface="Gill Sans MT" charset="0"/>
                <a:cs typeface="Gill Sans MT" charset="0"/>
              </a:rPr>
              <a:t>La capacité à protéger les droits sociaux ?</a:t>
            </a:r>
          </a:p>
        </p:txBody>
      </p:sp>
      <p:sp>
        <p:nvSpPr>
          <p:cNvPr id="37" name="ZoneTexte 36"/>
          <p:cNvSpPr txBox="1"/>
          <p:nvPr/>
        </p:nvSpPr>
        <p:spPr>
          <a:xfrm rot="18426068">
            <a:off x="803270" y="2216735"/>
            <a:ext cx="5479675" cy="126211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348248"/>
              </a:avLst>
            </a:prstTxWarp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effectLst>
                  <a:glow rad="63500">
                    <a:srgbClr val="7030A0">
                      <a:alpha val="40000"/>
                    </a:srgbClr>
                  </a:glow>
                </a:effectLst>
              </a:rPr>
              <a:t>DIMENSION ECONOMIQUE</a:t>
            </a:r>
          </a:p>
        </p:txBody>
      </p:sp>
      <p:sp>
        <p:nvSpPr>
          <p:cNvPr id="39" name="ZoneTexte 38"/>
          <p:cNvSpPr txBox="1"/>
          <p:nvPr/>
        </p:nvSpPr>
        <p:spPr>
          <a:xfrm rot="3097489">
            <a:off x="5902723" y="2216735"/>
            <a:ext cx="5465812" cy="126211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348248"/>
              </a:avLst>
            </a:prstTxWarp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</a:effectLst>
              </a:rPr>
              <a:t>DIMENSION MILITAIRE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245880" y="598132"/>
            <a:ext cx="2484296" cy="1262118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1479548"/>
              </a:avLst>
            </a:prstTxWarp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effectLst>
                  <a:glow rad="63500">
                    <a:srgbClr val="C00000">
                      <a:alpha val="40000"/>
                    </a:srgbClr>
                  </a:glow>
                </a:effectLst>
              </a:rPr>
              <a:t>DIMENSION SOCIALE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9328826" y="414990"/>
            <a:ext cx="2841382" cy="1401998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1479548"/>
              </a:avLst>
            </a:prstTxWarp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effectLst>
                  <a:glow rad="63500">
                    <a:srgbClr val="00B050">
                      <a:alpha val="40000"/>
                    </a:srgbClr>
                  </a:glow>
                </a:effectLst>
              </a:rPr>
              <a:t>DIMENSION ENVIRONNEMENTALE</a:t>
            </a:r>
          </a:p>
        </p:txBody>
      </p:sp>
      <p:sp>
        <p:nvSpPr>
          <p:cNvPr id="11" name="Connecteur 10"/>
          <p:cNvSpPr/>
          <p:nvPr/>
        </p:nvSpPr>
        <p:spPr>
          <a:xfrm>
            <a:off x="413248" y="1152951"/>
            <a:ext cx="214805" cy="211749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en arc 14"/>
          <p:cNvCxnSpPr>
            <a:stCxn id="11" idx="2"/>
          </p:cNvCxnSpPr>
          <p:nvPr/>
        </p:nvCxnSpPr>
        <p:spPr>
          <a:xfrm rot="10800000" flipH="1" flipV="1">
            <a:off x="413247" y="1258826"/>
            <a:ext cx="617815" cy="1804414"/>
          </a:xfrm>
          <a:prstGeom prst="curvedConnector4">
            <a:avLst>
              <a:gd name="adj1" fmla="val -37001"/>
              <a:gd name="adj2" fmla="val 52934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222598" y="3044115"/>
            <a:ext cx="157494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2">
                    <a:lumMod val="75000"/>
                  </a:schemeClr>
                </a:solidFill>
              </a:rPr>
              <a:t>5. Les pavillons de complaisance </a:t>
            </a:r>
          </a:p>
        </p:txBody>
      </p:sp>
      <p:sp>
        <p:nvSpPr>
          <p:cNvPr id="38" name="Connecteur 37"/>
          <p:cNvSpPr/>
          <p:nvPr/>
        </p:nvSpPr>
        <p:spPr>
          <a:xfrm>
            <a:off x="11554852" y="749238"/>
            <a:ext cx="214805" cy="211749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3" name="Connecteur en arc 42"/>
          <p:cNvCxnSpPr>
            <a:stCxn id="38" idx="6"/>
            <a:endCxn id="44" idx="0"/>
          </p:cNvCxnSpPr>
          <p:nvPr/>
        </p:nvCxnSpPr>
        <p:spPr>
          <a:xfrm flipH="1">
            <a:off x="11299951" y="855113"/>
            <a:ext cx="469706" cy="2067903"/>
          </a:xfrm>
          <a:prstGeom prst="curvedConnector4">
            <a:avLst>
              <a:gd name="adj1" fmla="val -48669"/>
              <a:gd name="adj2" fmla="val 52560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10512480" y="2923016"/>
            <a:ext cx="157494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2">
                    <a:lumMod val="75000"/>
                  </a:schemeClr>
                </a:solidFill>
              </a:rPr>
              <a:t>6. Les Aires Marines Protégées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4390804" y="1627454"/>
            <a:ext cx="157494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2">
                    <a:lumMod val="75000"/>
                  </a:schemeClr>
                </a:solidFill>
              </a:rPr>
              <a:t>4. Pêche artisanale ou industrielle ?</a:t>
            </a:r>
          </a:p>
        </p:txBody>
      </p:sp>
      <p:sp>
        <p:nvSpPr>
          <p:cNvPr id="46" name="Connecteur 45"/>
          <p:cNvSpPr/>
          <p:nvPr/>
        </p:nvSpPr>
        <p:spPr>
          <a:xfrm>
            <a:off x="3902507" y="1702822"/>
            <a:ext cx="214805" cy="211749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7" name="Connecteur en arc 46"/>
          <p:cNvCxnSpPr>
            <a:stCxn id="46" idx="3"/>
            <a:endCxn id="45" idx="1"/>
          </p:cNvCxnSpPr>
          <p:nvPr/>
        </p:nvCxnSpPr>
        <p:spPr>
          <a:xfrm rot="16200000" flipH="1">
            <a:off x="4159633" y="1657892"/>
            <a:ext cx="5503" cy="456840"/>
          </a:xfrm>
          <a:prstGeom prst="curvedConnector4">
            <a:avLst>
              <a:gd name="adj1" fmla="val 4154098"/>
              <a:gd name="adj2" fmla="val 70067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4280513" y="3881143"/>
            <a:ext cx="157494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3. La compétitivité des ports</a:t>
            </a:r>
          </a:p>
        </p:txBody>
      </p:sp>
      <p:sp>
        <p:nvSpPr>
          <p:cNvPr id="50" name="Connecteur 49"/>
          <p:cNvSpPr/>
          <p:nvPr/>
        </p:nvSpPr>
        <p:spPr>
          <a:xfrm>
            <a:off x="4994191" y="4872654"/>
            <a:ext cx="214805" cy="211749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1" name="Connecteur en arc 50"/>
          <p:cNvCxnSpPr>
            <a:stCxn id="50" idx="0"/>
            <a:endCxn id="49" idx="3"/>
          </p:cNvCxnSpPr>
          <p:nvPr/>
        </p:nvCxnSpPr>
        <p:spPr>
          <a:xfrm rot="5400000" flipH="1" flipV="1">
            <a:off x="5113574" y="4130774"/>
            <a:ext cx="729901" cy="753861"/>
          </a:xfrm>
          <a:prstGeom prst="curvedConnector4">
            <a:avLst>
              <a:gd name="adj1" fmla="val 32079"/>
              <a:gd name="adj2" fmla="val 130324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7104280" y="3814708"/>
            <a:ext cx="157494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2. La sécurité maritime</a:t>
            </a:r>
          </a:p>
        </p:txBody>
      </p:sp>
      <p:sp>
        <p:nvSpPr>
          <p:cNvPr id="61" name="Connecteur 60"/>
          <p:cNvSpPr/>
          <p:nvPr/>
        </p:nvSpPr>
        <p:spPr>
          <a:xfrm>
            <a:off x="9010696" y="3922572"/>
            <a:ext cx="214805" cy="211749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2" name="Connecteur en arc 61"/>
          <p:cNvCxnSpPr>
            <a:stCxn id="60" idx="3"/>
            <a:endCxn id="61" idx="3"/>
          </p:cNvCxnSpPr>
          <p:nvPr/>
        </p:nvCxnSpPr>
        <p:spPr>
          <a:xfrm>
            <a:off x="8679222" y="4076318"/>
            <a:ext cx="362931" cy="26993"/>
          </a:xfrm>
          <a:prstGeom prst="curvedConnector4">
            <a:avLst>
              <a:gd name="adj1" fmla="val 45666"/>
              <a:gd name="adj2" fmla="val 946886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68"/>
          <p:cNvSpPr txBox="1"/>
          <p:nvPr/>
        </p:nvSpPr>
        <p:spPr>
          <a:xfrm>
            <a:off x="5557541" y="4852457"/>
            <a:ext cx="1574942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1. L’extension de la ZEE via le plateau continental</a:t>
            </a:r>
          </a:p>
        </p:txBody>
      </p:sp>
      <p:sp>
        <p:nvSpPr>
          <p:cNvPr id="70" name="Connecteur 69"/>
          <p:cNvSpPr/>
          <p:nvPr/>
        </p:nvSpPr>
        <p:spPr>
          <a:xfrm>
            <a:off x="6229486" y="5711185"/>
            <a:ext cx="214805" cy="211749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1" name="Connecteur en arc 70"/>
          <p:cNvCxnSpPr>
            <a:stCxn id="69" idx="2"/>
            <a:endCxn id="70" idx="0"/>
          </p:cNvCxnSpPr>
          <p:nvPr/>
        </p:nvCxnSpPr>
        <p:spPr>
          <a:xfrm rot="5400000">
            <a:off x="6280919" y="5647092"/>
            <a:ext cx="120064" cy="8123"/>
          </a:xfrm>
          <a:prstGeom prst="curvedConnector3">
            <a:avLst>
              <a:gd name="adj1" fmla="val 50000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69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 animBg="1"/>
      <p:bldP spid="19" grpId="0" animBg="1"/>
      <p:bldP spid="25" grpId="0" animBg="1"/>
      <p:bldP spid="29" grpId="0"/>
      <p:bldP spid="30" grpId="0"/>
      <p:bldP spid="11" grpId="0" animBg="1"/>
      <p:bldP spid="22" grpId="0" animBg="1"/>
      <p:bldP spid="38" grpId="0" animBg="1"/>
      <p:bldP spid="44" grpId="0" animBg="1"/>
      <p:bldP spid="45" grpId="0" animBg="1"/>
      <p:bldP spid="46" grpId="0" animBg="1"/>
      <p:bldP spid="49" grpId="0" animBg="1"/>
      <p:bldP spid="50" grpId="0" animBg="1"/>
      <p:bldP spid="60" grpId="0" animBg="1"/>
      <p:bldP spid="61" grpId="0" animBg="1"/>
      <p:bldP spid="69" grpId="0" animBg="1"/>
      <p:bldP spid="70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116</Words>
  <Application>Microsoft Macintosh PowerPoint</Application>
  <PresentationFormat>Grand écran</PresentationFormat>
  <Paragraphs>24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Gill Sans MT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jean-luc chiavarino-mercier</cp:lastModifiedBy>
  <cp:revision>9</cp:revision>
  <dcterms:created xsi:type="dcterms:W3CDTF">2020-09-23T14:24:44Z</dcterms:created>
  <dcterms:modified xsi:type="dcterms:W3CDTF">2021-11-28T17:41:41Z</dcterms:modified>
</cp:coreProperties>
</file>